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9" r:id="rId4"/>
  </p:sldMasterIdLst>
  <p:sldIdLst>
    <p:sldId id="256" r:id="rId5"/>
    <p:sldId id="257" r:id="rId6"/>
    <p:sldId id="262" r:id="rId7"/>
    <p:sldId id="258" r:id="rId8"/>
    <p:sldId id="259" r:id="rId9"/>
    <p:sldId id="26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7"/>
    <p:restoredTop sz="96276"/>
  </p:normalViewPr>
  <p:slideViewPr>
    <p:cSldViewPr snapToGrid="0">
      <p:cViewPr varScale="1">
        <p:scale>
          <a:sx n="63" d="100"/>
          <a:sy n="63" d="100"/>
        </p:scale>
        <p:origin x="6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0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0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8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73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0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5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7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9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AD19DE0-9104-9B47-BAE8-872CE2D1B6F3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F941584-3D1C-F549-9FF8-4467C26E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miro.medium.com/max/1200/1*GJvYYcy9FEq-e__vXgyWsw.png" TargetMode="External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A566-C69C-15D3-C656-FBEA22317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020" y="292836"/>
            <a:ext cx="9105736" cy="2286000"/>
          </a:xfrm>
        </p:spPr>
        <p:txBody>
          <a:bodyPr>
            <a:normAutofit/>
          </a:bodyPr>
          <a:lstStyle/>
          <a:p>
            <a:r>
              <a:rPr lang="en-US" sz="4400" dirty="0"/>
              <a:t>Business Analytics </a:t>
            </a:r>
            <a:br>
              <a:rPr lang="en-US" sz="4400" dirty="0"/>
            </a:br>
            <a:r>
              <a:rPr lang="en-US" sz="4400" dirty="0"/>
              <a:t>Group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9311E-474D-2AFE-6E66-0CCE7031E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186" y="5453267"/>
            <a:ext cx="11740814" cy="990373"/>
          </a:xfrm>
        </p:spPr>
        <p:txBody>
          <a:bodyPr/>
          <a:lstStyle/>
          <a:p>
            <a:r>
              <a:rPr lang="en-US" dirty="0"/>
              <a:t>Presented by:- Nikhil Reddy </a:t>
            </a:r>
            <a:r>
              <a:rPr lang="en-US" dirty="0" err="1"/>
              <a:t>Addula</a:t>
            </a:r>
            <a:r>
              <a:rPr lang="en-US" dirty="0"/>
              <a:t> , Karthik </a:t>
            </a:r>
            <a:r>
              <a:rPr lang="en-US" dirty="0" err="1"/>
              <a:t>Badiganti</a:t>
            </a:r>
            <a:r>
              <a:rPr lang="en-US" dirty="0"/>
              <a:t> ,  </a:t>
            </a:r>
            <a:r>
              <a:rPr lang="en-US" dirty="0" err="1"/>
              <a:t>Tejaswini</a:t>
            </a:r>
            <a:r>
              <a:rPr lang="en-US" dirty="0"/>
              <a:t> </a:t>
            </a:r>
            <a:r>
              <a:rPr lang="en-US" dirty="0" err="1"/>
              <a:t>Yeruva</a:t>
            </a:r>
            <a:r>
              <a:rPr lang="en-US" dirty="0"/>
              <a:t> ,  </a:t>
            </a:r>
            <a:r>
              <a:rPr lang="en-US" dirty="0" err="1"/>
              <a:t>Venu</a:t>
            </a:r>
            <a:r>
              <a:rPr lang="en-US" dirty="0"/>
              <a:t> </a:t>
            </a:r>
            <a:r>
              <a:rPr lang="en-US" dirty="0" err="1"/>
              <a:t>Dodda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7774C-3A02-1EC5-AD7E-CCC6B52DC9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4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21000" contras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927" y="1176508"/>
            <a:ext cx="5240870" cy="2804655"/>
          </a:xfrm>
          <a:prstGeom prst="rect">
            <a:avLst/>
          </a:prstGeom>
          <a:solidFill>
            <a:schemeClr val="bg1"/>
          </a:solidFill>
          <a:effectLst>
            <a:outerShdw blurRad="139918" dist="130413" dir="1860000" sx="12000" sy="12000" algn="ctr" rotWithShape="0">
              <a:schemeClr val="accent4">
                <a:alpha val="80000"/>
              </a:schemeClr>
            </a:outerShdw>
          </a:effectLst>
        </p:spPr>
      </p:pic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5463235E-40CB-92D7-0485-4EDF0A9D346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7734"/>
                    </a14:imgEffect>
                    <a14:imgEffect>
                      <a14:saturation sat="85000"/>
                    </a14:imgEffect>
                    <a14:imgEffect>
                      <a14:brightnessContrast bright="12000" contras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926" y="1176508"/>
            <a:ext cx="5240871" cy="2804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051EE2-0CB9-786C-758F-5EF6C8953794}"/>
              </a:ext>
            </a:extLst>
          </p:cNvPr>
          <p:cNvSpPr txBox="1"/>
          <p:nvPr/>
        </p:nvSpPr>
        <p:spPr>
          <a:xfrm>
            <a:off x="7765567" y="3611831"/>
            <a:ext cx="24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CUSTOMER CHURN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D33A3E-0F8B-0CDC-2A92-C7E0EB62975B}"/>
              </a:ext>
            </a:extLst>
          </p:cNvPr>
          <p:cNvSpPr txBox="1"/>
          <p:nvPr/>
        </p:nvSpPr>
        <p:spPr>
          <a:xfrm>
            <a:off x="977020" y="2578835"/>
            <a:ext cx="42672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DEALING WITH CHURN IN THE TELECOM INDUSTRY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444EC78-082E-51C6-8694-F521EA392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1"/>
    </mc:Choice>
    <mc:Fallback xmlns="">
      <p:transition spd="slow" advTm="10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73E1-891C-945A-6FAF-91B3F5ED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A20F-F431-64AA-E6F4-71EDB4FF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Model Building</a:t>
            </a:r>
          </a:p>
          <a:p>
            <a:r>
              <a:rPr lang="en-US" dirty="0"/>
              <a:t>Insights/conclusion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88163B-41EA-F18B-6D3F-D53DEF8E0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9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3"/>
    </mc:Choice>
    <mc:Fallback xmlns="">
      <p:transition spd="slow" advTm="10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4DD0-9110-9CC0-3403-0BF7249B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76586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B59FC-12E0-AC67-6FA7-F5373359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0" i="0" dirty="0">
                <a:effectLst/>
                <a:latin typeface="Arial" panose="020B0604020202020204" pitchFamily="34" charset="0"/>
              </a:rPr>
              <a:t>Due to the increased cost of acquiring new customers than of retaining current ones, churn (loss of consumers to competitors) is an issue for telecom firms.</a:t>
            </a:r>
          </a:p>
          <a:p>
            <a:pPr algn="just"/>
            <a:r>
              <a:rPr lang="en-IN" b="0" i="0" dirty="0">
                <a:effectLst/>
                <a:latin typeface="Arial" panose="020B0604020202020204" pitchFamily="34" charset="0"/>
              </a:rPr>
              <a:t>Telecom companies have used two approaches to address churn </a:t>
            </a:r>
          </a:p>
          <a:p>
            <a:pPr marL="0" indent="0" algn="just">
              <a:buNone/>
            </a:pPr>
            <a:r>
              <a:rPr lang="en-IN" b="0" i="0" dirty="0">
                <a:effectLst/>
                <a:latin typeface="Arial" panose="020B0604020202020204" pitchFamily="34" charset="0"/>
              </a:rPr>
              <a:t>       (a) Untargeted approach </a:t>
            </a:r>
          </a:p>
          <a:p>
            <a:pPr marL="0" indent="0" algn="just">
              <a:buNone/>
            </a:pPr>
            <a:r>
              <a:rPr lang="en-IN" b="0" i="0" dirty="0">
                <a:effectLst/>
                <a:latin typeface="Arial" panose="020B0604020202020204" pitchFamily="34" charset="0"/>
              </a:rPr>
              <a:t>       (b) Targeted approach. </a:t>
            </a:r>
          </a:p>
          <a:p>
            <a:pPr algn="just"/>
            <a:r>
              <a:rPr lang="en-IN" b="0" i="0" dirty="0">
                <a:effectLst/>
                <a:latin typeface="Arial" panose="020B0604020202020204" pitchFamily="34" charset="0"/>
              </a:rPr>
              <a:t>ABC Wireless Inc. has hired us to help them with the customers’ churn issue.</a:t>
            </a:r>
          </a:p>
          <a:p>
            <a:pPr algn="just"/>
            <a:r>
              <a:rPr lang="en-IN" b="0" i="0" dirty="0">
                <a:effectLst/>
                <a:latin typeface="Arial" panose="020B0604020202020204" pitchFamily="34" charset="0"/>
              </a:rPr>
              <a:t>In this project</a:t>
            </a:r>
            <a:r>
              <a:rPr lang="en-IN" dirty="0">
                <a:latin typeface="Arial" panose="020B0604020202020204" pitchFamily="34" charset="0"/>
              </a:rPr>
              <a:t>,</a:t>
            </a:r>
            <a:r>
              <a:rPr lang="en-IN" b="0" i="0" dirty="0">
                <a:effectLst/>
                <a:latin typeface="Arial" panose="020B0604020202020204" pitchFamily="34" charset="0"/>
              </a:rPr>
              <a:t> we used historical data from ABC Wireless Inc. to build a model that can predict customers who are likely to churn.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D096A6C-F3EB-C88A-A876-A764CE8DB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6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2"/>
    </mc:Choice>
    <mc:Fallback xmlns="">
      <p:transition spd="slow" advTm="2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40CD-631A-27CE-60C2-9AD842E5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AFD79-EC49-155F-D40A-55B6C0E4F99A}"/>
              </a:ext>
            </a:extLst>
          </p:cNvPr>
          <p:cNvSpPr txBox="1"/>
          <p:nvPr/>
        </p:nvSpPr>
        <p:spPr>
          <a:xfrm>
            <a:off x="1063752" y="2093976"/>
            <a:ext cx="494562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Customer Usage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international calling minutes with no international plan.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either call for shorter durations or for higher durations during day and evenings.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observe normal distribution in night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6186B1B8-D56D-A40D-5CDC-C1C7E258A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3589"/>
          <a:stretch/>
        </p:blipFill>
        <p:spPr>
          <a:xfrm>
            <a:off x="6009379" y="2093976"/>
            <a:ext cx="5484532" cy="4167937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B84EF9-6210-2978-829B-FE06A9F33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12"/>
    </mc:Choice>
    <mc:Fallback xmlns="">
      <p:transition spd="slow" advTm="4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A4C5-98B9-C363-FDA1-E890BD64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78D97-19B6-EA37-2C6F-79A45AF21281}"/>
              </a:ext>
            </a:extLst>
          </p:cNvPr>
          <p:cNvSpPr txBox="1"/>
          <p:nvPr/>
        </p:nvSpPr>
        <p:spPr>
          <a:xfrm>
            <a:off x="1153391" y="2093976"/>
            <a:ext cx="551757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Network Coverage &amp; Service</a:t>
            </a:r>
          </a:p>
          <a:p>
            <a:endParaRPr lang="en-US" sz="2000" b="1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can observe area 415 have  large number of users relatively high ratio of churn customers.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of the customer service calls have been between 0 to 2.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can also observe that data is imbalanced.</a:t>
            </a:r>
          </a:p>
        </p:txBody>
      </p:sp>
      <p:pic>
        <p:nvPicPr>
          <p:cNvPr id="14" name="Content Placeholder 13" descr="Chart, bar chart&#10;&#10;Description automatically generated">
            <a:extLst>
              <a:ext uri="{FF2B5EF4-FFF2-40B4-BE49-F238E27FC236}">
                <a16:creationId xmlns:a16="http://schemas.microsoft.com/office/drawing/2014/main" id="{85077D79-56B2-4E1C-F9F5-27D1563D8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20346" y="1745673"/>
            <a:ext cx="4291446" cy="4260273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E459D2-8489-8C87-B56C-1E23A4C5B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32"/>
    </mc:Choice>
    <mc:Fallback xmlns="">
      <p:transition spd="slow" advTm="3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A4C5-98B9-C363-FDA1-E890BD64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3458"/>
            <a:ext cx="10058400" cy="1452323"/>
          </a:xfrm>
        </p:spPr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D1D9-E9F4-6397-B93D-3E3B782E0835}"/>
              </a:ext>
            </a:extLst>
          </p:cNvPr>
          <p:cNvSpPr txBox="1"/>
          <p:nvPr/>
        </p:nvSpPr>
        <p:spPr>
          <a:xfrm>
            <a:off x="1066800" y="2005781"/>
            <a:ext cx="5707003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a classification model problem.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Logistic Regression and Decision Tree models for Analysis.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With logistic regression, we can see an accuracy of 87% with AUC 80%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With decision tree model, we can see an accuracy of 93% with AUC 88%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3D061-F099-7A24-3297-A2BBEC065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31" y="2005781"/>
            <a:ext cx="4758551" cy="429425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F9C666-6BC6-4236-1487-1964830E1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7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85"/>
    </mc:Choice>
    <mc:Fallback xmlns="">
      <p:transition spd="slow" advTm="53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714F-0715-7F05-9AB8-C8033195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Insights/conclusion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8F2D53-A068-49E4-CF89-DB5C090AC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300" b="1" dirty="0"/>
              <a:t>Insights:</a:t>
            </a:r>
          </a:p>
          <a:p>
            <a:pPr marL="56007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Based on the usage history, we can observe that minutes and international call usage are the significant variables that effects the churn.</a:t>
            </a:r>
          </a:p>
          <a:p>
            <a:pPr marL="56007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Coverage and customer service also effects the churn.</a:t>
            </a:r>
          </a:p>
          <a:p>
            <a:pPr marL="56007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used two methods for building model to predict customers that likely to churn.</a:t>
            </a:r>
          </a:p>
          <a:p>
            <a:pPr marL="56007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Based on the data and the analysis, we can conclude with few recommendations,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Competitive International Calling Plans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Competitive per minute charge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network coverage in area code 415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Effective customer service</a:t>
            </a:r>
          </a:p>
          <a:p>
            <a:pPr marL="27432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193844CE-5FC6-664F-A70E-DB0F714AA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70"/>
    </mc:Choice>
    <mc:Fallback xmlns="">
      <p:transition spd="slow" advTm="74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AFD8D4BA72494493AB0E23F43D3633" ma:contentTypeVersion="2" ma:contentTypeDescription="Create a new document." ma:contentTypeScope="" ma:versionID="62d49e44cf8d47da8df2235068b9eb2d">
  <xsd:schema xmlns:xsd="http://www.w3.org/2001/XMLSchema" xmlns:xs="http://www.w3.org/2001/XMLSchema" xmlns:p="http://schemas.microsoft.com/office/2006/metadata/properties" xmlns:ns3="68e34f62-6e16-4cc4-bb08-9387317b0d76" targetNamespace="http://schemas.microsoft.com/office/2006/metadata/properties" ma:root="true" ma:fieldsID="1a7bc25252a9a8d28ba3009d9c1a22c3" ns3:_="">
    <xsd:import namespace="68e34f62-6e16-4cc4-bb08-9387317b0d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34f62-6e16-4cc4-bb08-9387317b0d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52B34A-6536-4679-BCE3-FE87F76DD7EE}">
  <ds:schemaRefs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68e34f62-6e16-4cc4-bb08-9387317b0d7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6229A0A-3EB9-4191-80A4-47B4BD2B35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B190AB-766E-4E16-B6D3-2CC4235D47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e34f62-6e16-4cc4-bb08-9387317b0d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{AD71C301-DEA6-FE46-92FE-10887B672CDD}tf10001070_mac</Template>
  <TotalTime>4624</TotalTime>
  <Words>355</Words>
  <Application>Microsoft Office PowerPoint</Application>
  <PresentationFormat>Widescreen</PresentationFormat>
  <Paragraphs>45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Business Analytics  Group 9</vt:lpstr>
      <vt:lpstr>agenda</vt:lpstr>
      <vt:lpstr>objective</vt:lpstr>
      <vt:lpstr>Data Analysis</vt:lpstr>
      <vt:lpstr>Data analysis</vt:lpstr>
      <vt:lpstr>Model Building</vt:lpstr>
      <vt:lpstr>Insights/conclusion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Analytics  Group 9</dc:title>
  <dc:creator>Microsoft Office User</dc:creator>
  <cp:lastModifiedBy>Yeruva, Tejaswini</cp:lastModifiedBy>
  <cp:revision>11</cp:revision>
  <dcterms:created xsi:type="dcterms:W3CDTF">2022-12-02T21:51:06Z</dcterms:created>
  <dcterms:modified xsi:type="dcterms:W3CDTF">2022-12-12T23:47:48Z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0x010100EAAFD8D4BA72494493AB0E23F43D3633</vt:lpwstr>
  </property>
</Properties>
</file>